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7" r:id="rId2"/>
    <p:sldId id="470" r:id="rId3"/>
    <p:sldId id="350" r:id="rId4"/>
    <p:sldId id="259" r:id="rId5"/>
    <p:sldId id="264" r:id="rId6"/>
    <p:sldId id="265" r:id="rId7"/>
    <p:sldId id="409" r:id="rId8"/>
    <p:sldId id="373" r:id="rId9"/>
    <p:sldId id="262" r:id="rId10"/>
    <p:sldId id="374" r:id="rId11"/>
    <p:sldId id="268" r:id="rId12"/>
    <p:sldId id="410" r:id="rId13"/>
    <p:sldId id="300" r:id="rId14"/>
    <p:sldId id="411" r:id="rId15"/>
    <p:sldId id="302" r:id="rId16"/>
    <p:sldId id="412" r:id="rId17"/>
    <p:sldId id="362" r:id="rId18"/>
    <p:sldId id="413" r:id="rId19"/>
    <p:sldId id="306" r:id="rId20"/>
    <p:sldId id="414" r:id="rId21"/>
    <p:sldId id="360" r:id="rId22"/>
    <p:sldId id="415" r:id="rId23"/>
    <p:sldId id="366" r:id="rId24"/>
    <p:sldId id="416" r:id="rId25"/>
    <p:sldId id="308" r:id="rId26"/>
    <p:sldId id="417" r:id="rId27"/>
    <p:sldId id="368" r:id="rId28"/>
    <p:sldId id="418" r:id="rId29"/>
    <p:sldId id="310" r:id="rId30"/>
    <p:sldId id="419" r:id="rId31"/>
    <p:sldId id="312" r:id="rId32"/>
    <p:sldId id="420" r:id="rId33"/>
    <p:sldId id="364" r:id="rId34"/>
    <p:sldId id="421" r:id="rId35"/>
    <p:sldId id="314" r:id="rId36"/>
    <p:sldId id="422" r:id="rId37"/>
    <p:sldId id="316" r:id="rId38"/>
    <p:sldId id="423" r:id="rId39"/>
    <p:sldId id="318" r:id="rId40"/>
    <p:sldId id="424" r:id="rId41"/>
    <p:sldId id="320" r:id="rId42"/>
    <p:sldId id="455" r:id="rId43"/>
    <p:sldId id="322" r:id="rId44"/>
    <p:sldId id="456" r:id="rId45"/>
    <p:sldId id="324" r:id="rId46"/>
    <p:sldId id="457" r:id="rId47"/>
    <p:sldId id="326" r:id="rId48"/>
    <p:sldId id="458" r:id="rId49"/>
    <p:sldId id="337" r:id="rId50"/>
    <p:sldId id="459" r:id="rId51"/>
    <p:sldId id="339" r:id="rId52"/>
    <p:sldId id="460" r:id="rId53"/>
    <p:sldId id="341" r:id="rId54"/>
    <p:sldId id="461" r:id="rId55"/>
    <p:sldId id="343" r:id="rId56"/>
    <p:sldId id="462" r:id="rId57"/>
    <p:sldId id="372" r:id="rId58"/>
    <p:sldId id="463" r:id="rId59"/>
    <p:sldId id="370" r:id="rId60"/>
    <p:sldId id="464" r:id="rId61"/>
    <p:sldId id="352" r:id="rId62"/>
    <p:sldId id="465" r:id="rId63"/>
    <p:sldId id="354" r:id="rId64"/>
    <p:sldId id="466" r:id="rId65"/>
    <p:sldId id="357" r:id="rId66"/>
    <p:sldId id="467" r:id="rId67"/>
    <p:sldId id="345" r:id="rId68"/>
    <p:sldId id="468" r:id="rId69"/>
    <p:sldId id="347" r:id="rId70"/>
    <p:sldId id="469"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American Captain" pitchFamily="2" charset="77"/>
      <p:regular r:id="rId81"/>
    </p:embeddedFont>
    <p:embeddedFont>
      <p:font typeface="Calibri" panose="020F0502020204030204" pitchFamily="34" charset="0"/>
      <p:regular r:id="rId82"/>
      <p:bold r:id="rId83"/>
      <p:italic r:id="rId84"/>
      <p:boldItalic r:id="rId85"/>
    </p:embeddedFont>
    <p:embeddedFont>
      <p:font typeface="Manrope" pitchFamily="2" charset="0"/>
      <p:regular r:id="rId86"/>
      <p:bold r:id="rId87"/>
    </p:embeddedFont>
    <p:embeddedFont>
      <p:font typeface="Marvel" pitchFamily="2" charset="0"/>
      <p:regular r:id="rId88"/>
    </p:embeddedFont>
    <p:embeddedFont>
      <p:font typeface="Ubuntu" panose="020B0504030602030204" pitchFamily="34" charset="0"/>
      <p:regular r:id="rId89"/>
      <p:bold r:id="rId90"/>
      <p:italic r:id="rId91"/>
      <p:boldItalic r:id="rId92"/>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53" d="100"/>
          <a:sy n="153" d="100"/>
        </p:scale>
        <p:origin x="1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539AA-00F6-1B41-B3F5-E6DC5D830A7C}" type="datetimeFigureOut">
              <a:rPr lang="en-NL" smtClean="0"/>
              <a:t>25/05/2022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745B2-3BD6-354C-B85B-0399026C17BF}" type="slidenum">
              <a:rPr lang="en-NL" smtClean="0"/>
              <a:t>‹#›</a:t>
            </a:fld>
            <a:endParaRPr lang="en-NL"/>
          </a:p>
        </p:txBody>
      </p:sp>
    </p:spTree>
    <p:extLst>
      <p:ext uri="{BB962C8B-B14F-4D97-AF65-F5344CB8AC3E}">
        <p14:creationId xmlns:p14="http://schemas.microsoft.com/office/powerpoint/2010/main" val="237692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24</a:t>
            </a:fld>
            <a:endParaRPr lang="en-NL"/>
          </a:p>
        </p:txBody>
      </p:sp>
    </p:spTree>
    <p:extLst>
      <p:ext uri="{BB962C8B-B14F-4D97-AF65-F5344CB8AC3E}">
        <p14:creationId xmlns:p14="http://schemas.microsoft.com/office/powerpoint/2010/main" val="12695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26</a:t>
            </a:fld>
            <a:endParaRPr lang="en-NL"/>
          </a:p>
        </p:txBody>
      </p:sp>
    </p:spTree>
    <p:extLst>
      <p:ext uri="{BB962C8B-B14F-4D97-AF65-F5344CB8AC3E}">
        <p14:creationId xmlns:p14="http://schemas.microsoft.com/office/powerpoint/2010/main" val="287843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Tree>
    <p:extLst>
      <p:ext uri="{BB962C8B-B14F-4D97-AF65-F5344CB8AC3E}">
        <p14:creationId xmlns:p14="http://schemas.microsoft.com/office/powerpoint/2010/main" val="40021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33993" y="3451710"/>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751888"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231775" y="1855788"/>
            <a:ext cx="3439388"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231774" y="755650"/>
            <a:ext cx="3439389"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231775" y="294898"/>
            <a:ext cx="3439388" cy="460752"/>
          </a:xfrm>
        </p:spPr>
        <p:txBody>
          <a:bodyPr>
            <a:noAutofit/>
          </a:bodyPr>
          <a:lstStyle>
            <a:lvl1pPr algn="ctr">
              <a:defRPr sz="3600" spc="100" baseline="0">
                <a:latin typeface="American Captain" pitchFamily="2" charset="77"/>
              </a:defRPr>
            </a:lvl1pPr>
          </a:lstStyle>
          <a:p>
            <a:r>
              <a:rPr lang="en-GB" dirty="0"/>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43375" y="1403350"/>
            <a:ext cx="3400425"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445664" y="4036839"/>
            <a:ext cx="2879725" cy="965200"/>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400457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25/05/2022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25/05/2022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25/05/2022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73" r:id="rId3"/>
    <p:sldLayoutId id="2147483674" r:id="rId4"/>
    <p:sldLayoutId id="2147483675" r:id="rId5"/>
    <p:sldLayoutId id="2147483676" r:id="rId6"/>
    <p:sldLayoutId id="2147483677" r:id="rId7"/>
    <p:sldLayoutId id="2147483678" r:id="rId8"/>
    <p:sldLayoutId id="2147483692" r:id="rId9"/>
    <p:sldLayoutId id="2147483693" r:id="rId10"/>
    <p:sldLayoutId id="2147483694"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dirty="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30196"/>
            <a:ext cx="4939864" cy="1675202"/>
            <a:chOff x="2149311" y="3454271"/>
            <a:chExt cx="3324605" cy="119096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8863" y="3454271"/>
              <a:ext cx="3305053" cy="1190965"/>
            </a:xfrm>
            <a:prstGeom prst="rect">
              <a:avLst/>
            </a:prstGeom>
            <a:noFill/>
          </p:spPr>
          <p:txBody>
            <a:bodyPr wrap="square" rtlCol="0">
              <a:spAutoFit/>
            </a:bodyPr>
            <a:lstStyle/>
            <a:p>
              <a:r>
                <a:rPr lang="en-NL" sz="10286" dirty="0">
                  <a:solidFill>
                    <a:schemeClr val="bg1"/>
                  </a:solidFill>
                  <a:latin typeface="American Captain" pitchFamily="2" charset="77"/>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19976"/>
            <a:ext cx="4644018" cy="1675202"/>
            <a:chOff x="2149311" y="3487098"/>
            <a:chExt cx="2860317" cy="1768160"/>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487098"/>
              <a:ext cx="2841722" cy="1768160"/>
            </a:xfrm>
            <a:prstGeom prst="rect">
              <a:avLst/>
            </a:prstGeom>
            <a:noFill/>
          </p:spPr>
          <p:txBody>
            <a:bodyPr wrap="square" rtlCol="0">
              <a:spAutoFit/>
            </a:bodyPr>
            <a:lstStyle/>
            <a:p>
              <a:r>
                <a:rPr lang="en-NL" sz="10286" dirty="0">
                  <a:solidFill>
                    <a:schemeClr val="bg1"/>
                  </a:solidFill>
                  <a:latin typeface="American Captain" pitchFamily="2" charset="77"/>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5741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181022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796961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26026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924F-4DB4-078B-B7E5-E6545FD071ED}"/>
              </a:ext>
            </a:extLst>
          </p:cNvPr>
          <p:cNvSpPr>
            <a:spLocks noGrp="1"/>
          </p:cNvSpPr>
          <p:nvPr>
            <p:ph type="body" sz="quarter" idx="10"/>
          </p:nvPr>
        </p:nvSpPr>
        <p:spPr/>
        <p:txBody>
          <a:bodyPr>
            <a:noAutofit/>
          </a:bodyPr>
          <a:lstStyle/>
          <a:p>
            <a:pPr marL="235139" indent="-235139"/>
            <a:r>
              <a:rPr lang="en-GB" sz="930" dirty="0"/>
              <a:t>As a Scrum Facilitator, put the four Key Value Areas (KVAs) in a row on the floor (Current Value, Time to Market, Ability to Innovate and Unrealized Value). Explain each KVA to the participants.</a:t>
            </a:r>
          </a:p>
          <a:p>
            <a:pPr marL="235139" indent="-235139"/>
            <a:r>
              <a:rPr lang="en-GB" sz="930" dirty="0"/>
              <a:t>Form two groups and hand one group the green Key Value Measures cards (KVMs) and the other group the remaining purple KVMs.</a:t>
            </a:r>
          </a:p>
          <a:p>
            <a:pPr marL="235139" indent="-235139"/>
            <a:r>
              <a:rPr lang="en-GB" sz="930" dirty="0"/>
              <a:t>Step 1: Invite the group(s) to discuss and put the KVMs under the correct KVA.</a:t>
            </a:r>
          </a:p>
          <a:p>
            <a:pPr marL="235139" indent="-235139"/>
            <a:r>
              <a:rPr lang="en-GB" sz="930" dirty="0"/>
              <a:t>Step 2: Invite both groups to discuss their results and adapt their cards. Make sure by the end of this round, the KVM cards are under the correct KVA. </a:t>
            </a:r>
          </a:p>
          <a:p>
            <a:pPr marL="235139" indent="-235139"/>
            <a:r>
              <a:rPr lang="en-GB" sz="930" dirty="0"/>
              <a:t>Step 3: Invite the participants to individually look at the KVMs and select one KVM that caught their attention. (A non-EBM KVM may also be chosen at this point)</a:t>
            </a:r>
          </a:p>
          <a:p>
            <a:pPr marL="235139" indent="-235139"/>
            <a:r>
              <a:rPr lang="en-GB" sz="930" dirty="0"/>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30" dirty="0"/>
          </a:p>
        </p:txBody>
      </p:sp>
      <p:sp>
        <p:nvSpPr>
          <p:cNvPr id="3" name="Text Placeholder 2">
            <a:extLst>
              <a:ext uri="{FF2B5EF4-FFF2-40B4-BE49-F238E27FC236}">
                <a16:creationId xmlns:a16="http://schemas.microsoft.com/office/drawing/2014/main" id="{C79BD247-A9B7-1FC9-DEF1-52FDD4242F8A}"/>
              </a:ext>
            </a:extLst>
          </p:cNvPr>
          <p:cNvSpPr>
            <a:spLocks noGrp="1"/>
          </p:cNvSpPr>
          <p:nvPr>
            <p:ph type="body" sz="quarter" idx="11"/>
          </p:nvPr>
        </p:nvSpPr>
        <p:spPr/>
        <p:txBody>
          <a:bodyPr/>
          <a:lstStyle/>
          <a:p>
            <a:r>
              <a:rPr lang="en-GB" sz="1030" dirty="0"/>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30" dirty="0"/>
          </a:p>
        </p:txBody>
      </p:sp>
      <p:sp>
        <p:nvSpPr>
          <p:cNvPr id="4" name="Title 3">
            <a:extLst>
              <a:ext uri="{FF2B5EF4-FFF2-40B4-BE49-F238E27FC236}">
                <a16:creationId xmlns:a16="http://schemas.microsoft.com/office/drawing/2014/main" id="{41E94B1B-A6B7-F3BC-1FE8-9142AA644985}"/>
              </a:ext>
            </a:extLst>
          </p:cNvPr>
          <p:cNvSpPr>
            <a:spLocks noGrp="1"/>
          </p:cNvSpPr>
          <p:nvPr>
            <p:ph type="title"/>
          </p:nvPr>
        </p:nvSpPr>
        <p:spPr/>
        <p:txBody>
          <a:bodyPr/>
          <a:lstStyle/>
          <a:p>
            <a:r>
              <a:rPr lang="en-NL" dirty="0"/>
              <a:t>FACILITATE THE GAME</a:t>
            </a:r>
          </a:p>
        </p:txBody>
      </p:sp>
      <p:sp>
        <p:nvSpPr>
          <p:cNvPr id="5" name="Text Placeholder 4">
            <a:extLst>
              <a:ext uri="{FF2B5EF4-FFF2-40B4-BE49-F238E27FC236}">
                <a16:creationId xmlns:a16="http://schemas.microsoft.com/office/drawing/2014/main" id="{8CEBB338-5F98-5B75-7363-2600C8E58FE9}"/>
              </a:ext>
            </a:extLst>
          </p:cNvPr>
          <p:cNvSpPr>
            <a:spLocks noGrp="1"/>
          </p:cNvSpPr>
          <p:nvPr>
            <p:ph type="body" sz="quarter" idx="12"/>
          </p:nvPr>
        </p:nvSpPr>
        <p:spPr/>
        <p:txBody>
          <a:bodyPr>
            <a:normAutofit/>
          </a:bodyPr>
          <a:lstStyle/>
          <a:p>
            <a:pPr>
              <a:spcBef>
                <a:spcPts val="199"/>
              </a:spcBef>
            </a:pPr>
            <a:r>
              <a:rPr lang="en-GB" b="1" dirty="0"/>
              <a:t>Scrum 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spcBef>
                <a:spcPts val="199"/>
              </a:spcBef>
            </a:pPr>
            <a:endParaRPr lang="en-GB" dirty="0"/>
          </a:p>
          <a:p>
            <a:pPr>
              <a:spcBef>
                <a:spcPts val="199"/>
              </a:spcBef>
            </a:pPr>
            <a:r>
              <a:rPr lang="en-GB" b="1" dirty="0"/>
              <a:t>Scrum Facilitators</a:t>
            </a:r>
            <a:r>
              <a:rPr lang="en-GB" dirty="0"/>
              <a:t>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a:t>
            </a:r>
            <a:r>
              <a:rPr lang="en-GB" dirty="0"/>
              <a:t> and </a:t>
            </a:r>
            <a:r>
              <a:rPr lang="en-GB" b="1" dirty="0" err="1"/>
              <a:t>Scrum.org</a:t>
            </a:r>
            <a:r>
              <a:rPr lang="en-GB" b="1" dirty="0"/>
              <a:t> certified</a:t>
            </a:r>
            <a:r>
              <a:rPr lang="en-GB" dirty="0"/>
              <a:t> Professional Scrum Trainers with substantial real life experience in various settings.</a:t>
            </a:r>
          </a:p>
        </p:txBody>
      </p:sp>
      <p:sp>
        <p:nvSpPr>
          <p:cNvPr id="6" name="Text Placeholder 5">
            <a:extLst>
              <a:ext uri="{FF2B5EF4-FFF2-40B4-BE49-F238E27FC236}">
                <a16:creationId xmlns:a16="http://schemas.microsoft.com/office/drawing/2014/main" id="{48FFFB38-1DCA-F9A9-25B7-4F7F537989B7}"/>
              </a:ext>
            </a:extLst>
          </p:cNvPr>
          <p:cNvSpPr>
            <a:spLocks noGrp="1"/>
          </p:cNvSpPr>
          <p:nvPr>
            <p:ph type="body" sz="quarter" idx="13"/>
          </p:nvPr>
        </p:nvSpPr>
        <p:spPr/>
        <p:txBody>
          <a:bodyPr/>
          <a:lstStyle/>
          <a:p>
            <a:pPr>
              <a:spcBef>
                <a:spcPts val="199"/>
              </a:spcBef>
            </a:pPr>
            <a:r>
              <a:rPr lang="en-NL" sz="720" dirty="0"/>
              <a:t>Based on the 2020 EBM Guide. Learn about Evidence-Based Management (EBM) </a:t>
            </a:r>
            <a:r>
              <a:rPr lang="en-GB" sz="720" dirty="0"/>
              <a:t>at </a:t>
            </a:r>
            <a:r>
              <a:rPr lang="en-GB" sz="720" dirty="0">
                <a:hlinkClick r:id="rId2"/>
              </a:rPr>
              <a:t>http://s</a:t>
            </a:r>
            <a:r>
              <a:rPr lang="en-NL" sz="720" dirty="0">
                <a:hlinkClick r:id="rId2"/>
              </a:rPr>
              <a:t>crum.org/EBM</a:t>
            </a:r>
            <a:endParaRPr lang="en-NL" sz="720" dirty="0"/>
          </a:p>
          <a:p>
            <a:pPr>
              <a:spcBef>
                <a:spcPts val="199"/>
              </a:spcBef>
            </a:pPr>
            <a:endParaRPr lang="en-NL" sz="720" dirty="0"/>
          </a:p>
          <a:p>
            <a:pPr>
              <a:spcBef>
                <a:spcPts val="199"/>
              </a:spcBef>
            </a:pPr>
            <a:r>
              <a:rPr lang="en-GB" sz="720" dirty="0"/>
              <a:t>The Measuring Outcome game (v2.2) is licensed under </a:t>
            </a:r>
          </a:p>
          <a:p>
            <a:pPr>
              <a:spcBef>
                <a:spcPts val="199"/>
              </a:spcBef>
            </a:pPr>
            <a:r>
              <a:rPr lang="en-GB" sz="720" dirty="0"/>
              <a:t>CC BY-NC-SA 4.0</a:t>
            </a:r>
          </a:p>
          <a:p>
            <a:pPr>
              <a:spcBef>
                <a:spcPts val="199"/>
              </a:spcBef>
            </a:pPr>
            <a:r>
              <a:rPr lang="en-GB" sz="720" dirty="0"/>
              <a:t>By Scrum Facilitators</a:t>
            </a:r>
          </a:p>
        </p:txBody>
      </p:sp>
    </p:spTree>
    <p:extLst>
      <p:ext uri="{BB962C8B-B14F-4D97-AF65-F5344CB8AC3E}">
        <p14:creationId xmlns:p14="http://schemas.microsoft.com/office/powerpoint/2010/main" val="142251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66378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00868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70134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04643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317245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201445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13901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76296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389131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1715084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340590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11034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178453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283759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405417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72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421673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2014537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058767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105805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42417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25873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591912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12786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363366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86024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155576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4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34161E22-D64B-2241-B741-7DF949FE7E2A}" vid="{05ED57F6-1054-2740-B1BD-D140BFF983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15</TotalTime>
  <Words>761</Words>
  <Application>Microsoft Macintosh PowerPoint</Application>
  <PresentationFormat>Custom</PresentationFormat>
  <Paragraphs>98</Paragraphs>
  <Slides>78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American Captain</vt:lpstr>
      <vt:lpstr>Ubuntu</vt:lpstr>
      <vt:lpstr>Marvel</vt:lpstr>
      <vt:lpstr>Calibri</vt:lpstr>
      <vt:lpstr>Manrope</vt:lpstr>
      <vt:lpstr>Arial</vt:lpstr>
      <vt:lpstr>SF PPT Theme cardset</vt:lpstr>
      <vt:lpstr>PowerPoint Presentation</vt:lpstr>
      <vt:lpstr>FACILITATE THE GAME</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Customer Satisfaction</vt:lpstr>
      <vt:lpstr>Defect Trends</vt:lpstr>
      <vt:lpstr>Defect Trends</vt:lpstr>
      <vt:lpstr>Product  Cost Ratio</vt:lpstr>
      <vt:lpstr>Product  Cost Ratio</vt:lpstr>
      <vt:lpstr>Change  Failure Rate</vt:lpstr>
      <vt:lpstr>Change  Failure Rate</vt:lpstr>
      <vt:lpstr>Installed  Version Index</vt:lpstr>
      <vt:lpstr>Installed  Version Index</vt:lpstr>
      <vt:lpstr>Desired Customer Experience or satisfaction</vt:lpstr>
      <vt:lpstr>Desired Customer Experience or satisfaction</vt:lpstr>
      <vt:lpstr>Time to remove Impediment</vt:lpstr>
      <vt:lpstr>Time to remove Impediment</vt:lpstr>
      <vt:lpstr>Build &amp; Integration Frequency</vt:lpstr>
      <vt:lpstr>Build &amp; Integration Frequency</vt:lpstr>
      <vt:lpstr>Time to Pivot</vt:lpstr>
      <vt:lpstr>Time to Pivot</vt:lpstr>
      <vt:lpstr>Production Incident Count</vt:lpstr>
      <vt:lpstr>Production Incident Count</vt:lpstr>
      <vt:lpstr>Release  Stabilization  Period</vt:lpstr>
      <vt:lpstr>Release  Stabilization  Period</vt:lpstr>
      <vt:lpstr> Lead Time  for Changes</vt:lpstr>
      <vt:lpstr> Lead Time  for Changes</vt:lpstr>
      <vt:lpstr>Market Share</vt:lpstr>
      <vt:lpstr>Market Share</vt:lpstr>
      <vt:lpstr>Customer  Cycle Time</vt:lpstr>
      <vt:lpstr>Customer  Cycle Time</vt:lpstr>
      <vt:lpstr>Time-to-Learn</vt:lpstr>
      <vt:lpstr>Time-to-Learn</vt:lpstr>
      <vt:lpstr>Employee Satisfaction</vt:lpstr>
      <vt:lpstr>Employee Satisfaction</vt:lpstr>
      <vt:lpstr>Customer  Usage Index</vt:lpstr>
      <vt:lpstr>Customer  Usage Index</vt:lpstr>
      <vt:lpstr>Revenue  per Employee</vt:lpstr>
      <vt:lpstr>Revenue  per Employee</vt:lpstr>
      <vt:lpstr>Release  Frequency</vt:lpstr>
      <vt:lpstr>Release  Frequency</vt:lpstr>
      <vt:lpstr>Mean Time  to Repair</vt:lpstr>
      <vt:lpstr>Mean Time  to Repair</vt:lpstr>
      <vt:lpstr>Lead Time</vt:lpstr>
      <vt:lpstr>Lead Time</vt:lpstr>
      <vt:lpstr>Innovation Rate</vt:lpstr>
      <vt:lpstr>Innovation Rate</vt:lpstr>
      <vt:lpstr>On-Product Index</vt:lpstr>
      <vt:lpstr>On-Product Index</vt:lpstr>
      <vt:lpstr> Deployment Frequency</vt:lpstr>
      <vt:lpstr> Deployment Frequency</vt:lpstr>
      <vt:lpstr>Technical Debt</vt:lpstr>
      <vt:lpstr>Technical Debt</vt:lpstr>
      <vt:lpstr>Time to  Restore Service</vt:lpstr>
      <vt:lpstr>Time to  Restore Service</vt:lpstr>
      <vt:lpstr>Active (Product) Code Branches</vt:lpstr>
      <vt:lpstr>Active (Product) Code Branches</vt:lpstr>
      <vt:lpstr>Time Spent Merging Code Between Branches</vt:lpstr>
      <vt:lpstr>Time Spent Merging Code Between Branches</vt:lpstr>
      <vt:lpstr>Time Spent  Context-Switching</vt:lpstr>
      <vt:lpstr>Time Spent  Context-Switching</vt:lpstr>
      <vt:lpstr>Customer or User Satisfaction Gap</vt:lpstr>
      <vt:lpstr>Customer or User Satisfaction Gap</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Sjoerd Kranendonk</dc:creator>
  <cp:lastModifiedBy>Sjoerd Kranendonk</cp:lastModifiedBy>
  <cp:revision>6</cp:revision>
  <dcterms:created xsi:type="dcterms:W3CDTF">2022-05-18T20:40:04Z</dcterms:created>
  <dcterms:modified xsi:type="dcterms:W3CDTF">2022-05-25T20:12:04Z</dcterms:modified>
</cp:coreProperties>
</file>